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6" r:id="rId2"/>
    <p:sldId id="279" r:id="rId3"/>
    <p:sldId id="329" r:id="rId4"/>
    <p:sldId id="321" r:id="rId5"/>
    <p:sldId id="284" r:id="rId6"/>
    <p:sldId id="319" r:id="rId7"/>
    <p:sldId id="320" r:id="rId8"/>
    <p:sldId id="331" r:id="rId9"/>
    <p:sldId id="330" r:id="rId10"/>
    <p:sldId id="322" r:id="rId11"/>
    <p:sldId id="323" r:id="rId12"/>
    <p:sldId id="332" r:id="rId13"/>
    <p:sldId id="324" r:id="rId14"/>
    <p:sldId id="325" r:id="rId15"/>
    <p:sldId id="326" r:id="rId16"/>
    <p:sldId id="327" r:id="rId17"/>
    <p:sldId id="318" r:id="rId18"/>
    <p:sldId id="328" r:id="rId19"/>
    <p:sldId id="317" r:id="rId20"/>
    <p:sldId id="314" r:id="rId21"/>
    <p:sldId id="315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2/Association%20with%20CDS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ccount.hanatrial.ondemand.com/cockpit" TargetMode="External"/><Relationship Id="rId4" Type="http://schemas.openxmlformats.org/officeDocument/2006/relationships/hyperlink" Target="https://cloudplatform.sap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2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06039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06" y="5962054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15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Setup BAS (Business Application Studio )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8BDC5455-D2E3-4A1A-98C8-296485731E1D}"/>
              </a:ext>
            </a:extLst>
          </p:cNvPr>
          <p:cNvSpPr/>
          <p:nvPr/>
        </p:nvSpPr>
        <p:spPr>
          <a:xfrm>
            <a:off x="1619455" y="22307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27">
            <a:extLst>
              <a:ext uri="{FF2B5EF4-FFF2-40B4-BE49-F238E27FC236}">
                <a16:creationId xmlns="" xmlns:a16="http://schemas.microsoft.com/office/drawing/2014/main" id="{255119FB-DD8D-4611-992D-4B2C53067F4C}"/>
              </a:ext>
            </a:extLst>
          </p:cNvPr>
          <p:cNvSpPr/>
          <p:nvPr/>
        </p:nvSpPr>
        <p:spPr>
          <a:xfrm>
            <a:off x="3041869" y="22307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E9D60B4C-D4E5-4474-A2CB-90B7C21A7A30}"/>
              </a:ext>
            </a:extLst>
          </p:cNvPr>
          <p:cNvSpPr/>
          <p:nvPr/>
        </p:nvSpPr>
        <p:spPr>
          <a:xfrm>
            <a:off x="1965247" y="25765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4">
            <a:extLst>
              <a:ext uri="{FF2B5EF4-FFF2-40B4-BE49-F238E27FC236}">
                <a16:creationId xmlns="" xmlns:a16="http://schemas.microsoft.com/office/drawing/2014/main" id="{08256C70-FF62-46FE-A019-337CD402AEEC}"/>
              </a:ext>
            </a:extLst>
          </p:cNvPr>
          <p:cNvSpPr/>
          <p:nvPr/>
        </p:nvSpPr>
        <p:spPr>
          <a:xfrm>
            <a:off x="3041868" y="13220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5D65049-E553-44C5-8959-A3D9AB1E2EB3}"/>
              </a:ext>
            </a:extLst>
          </p:cNvPr>
          <p:cNvGrpSpPr/>
          <p:nvPr/>
        </p:nvGrpSpPr>
        <p:grpSpPr>
          <a:xfrm>
            <a:off x="2945477" y="12286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25FE05C9-0B55-4CC6-A0B3-E89071E17FDE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40DF8FDB-56D1-43FE-8EE6-BB8BF829386F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028E5934-00C8-4427-9219-F745281B751B}"/>
              </a:ext>
            </a:extLst>
          </p:cNvPr>
          <p:cNvSpPr/>
          <p:nvPr/>
        </p:nvSpPr>
        <p:spPr>
          <a:xfrm>
            <a:off x="4752498" y="20386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9">
            <a:extLst>
              <a:ext uri="{FF2B5EF4-FFF2-40B4-BE49-F238E27FC236}">
                <a16:creationId xmlns="" xmlns:a16="http://schemas.microsoft.com/office/drawing/2014/main" id="{C9099170-C9A8-47CB-90E9-B37765C8689E}"/>
              </a:ext>
            </a:extLst>
          </p:cNvPr>
          <p:cNvSpPr/>
          <p:nvPr/>
        </p:nvSpPr>
        <p:spPr>
          <a:xfrm>
            <a:off x="6039096" y="12120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11">
            <a:extLst>
              <a:ext uri="{FF2B5EF4-FFF2-40B4-BE49-F238E27FC236}">
                <a16:creationId xmlns="" xmlns:a16="http://schemas.microsoft.com/office/drawing/2014/main" id="{D2BA3B8B-3EBE-446B-A9C7-EF625EDE9FCA}"/>
              </a:ext>
            </a:extLst>
          </p:cNvPr>
          <p:cNvSpPr/>
          <p:nvPr/>
        </p:nvSpPr>
        <p:spPr>
          <a:xfrm>
            <a:off x="6039096" y="54218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13">
            <a:extLst>
              <a:ext uri="{FF2B5EF4-FFF2-40B4-BE49-F238E27FC236}">
                <a16:creationId xmlns="" xmlns:a16="http://schemas.microsoft.com/office/drawing/2014/main" id="{3F8E9C6A-60BD-4B68-9CE8-01E1B25247BC}"/>
              </a:ext>
            </a:extLst>
          </p:cNvPr>
          <p:cNvSpPr/>
          <p:nvPr/>
        </p:nvSpPr>
        <p:spPr>
          <a:xfrm>
            <a:off x="6529290" y="22645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14">
            <a:extLst>
              <a:ext uri="{FF2B5EF4-FFF2-40B4-BE49-F238E27FC236}">
                <a16:creationId xmlns="" xmlns:a16="http://schemas.microsoft.com/office/drawing/2014/main" id="{E2052DC0-CD74-4D52-9B65-57DB28883222}"/>
              </a:ext>
            </a:extLst>
          </p:cNvPr>
          <p:cNvSpPr/>
          <p:nvPr/>
        </p:nvSpPr>
        <p:spPr>
          <a:xfrm>
            <a:off x="6529290" y="43694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15">
            <a:extLst>
              <a:ext uri="{FF2B5EF4-FFF2-40B4-BE49-F238E27FC236}">
                <a16:creationId xmlns="" xmlns:a16="http://schemas.microsoft.com/office/drawing/2014/main" id="{D5FECCD2-1256-4A53-B73B-0B87F7B30255}"/>
              </a:ext>
            </a:extLst>
          </p:cNvPr>
          <p:cNvSpPr/>
          <p:nvPr/>
        </p:nvSpPr>
        <p:spPr>
          <a:xfrm>
            <a:off x="6915789" y="33169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9892263-132A-4414-8B5C-DE6E1CBBF7D9}"/>
              </a:ext>
            </a:extLst>
          </p:cNvPr>
          <p:cNvSpPr/>
          <p:nvPr/>
        </p:nvSpPr>
        <p:spPr>
          <a:xfrm>
            <a:off x="5495115" y="12497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27A7B0D4-A0CF-4A37-B686-3E835C84D3F1}"/>
              </a:ext>
            </a:extLst>
          </p:cNvPr>
          <p:cNvSpPr/>
          <p:nvPr/>
        </p:nvSpPr>
        <p:spPr>
          <a:xfrm>
            <a:off x="5495115" y="54740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5DEE3D83-AADE-40B3-B987-D093C6FEC727}"/>
              </a:ext>
            </a:extLst>
          </p:cNvPr>
          <p:cNvSpPr/>
          <p:nvPr/>
        </p:nvSpPr>
        <p:spPr>
          <a:xfrm>
            <a:off x="6006740" y="23167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569547C7-EB36-490A-9D7C-8C0CBDDDFA06}"/>
              </a:ext>
            </a:extLst>
          </p:cNvPr>
          <p:cNvSpPr/>
          <p:nvPr/>
        </p:nvSpPr>
        <p:spPr>
          <a:xfrm>
            <a:off x="6006740" y="44216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EB782FF7-1B43-4572-AC63-F620D8DDA9CA}"/>
              </a:ext>
            </a:extLst>
          </p:cNvPr>
          <p:cNvSpPr/>
          <p:nvPr/>
        </p:nvSpPr>
        <p:spPr>
          <a:xfrm>
            <a:off x="6399646" y="3369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CE41E48C-B6A0-4004-A3F4-EACA3F5EB8CD}"/>
              </a:ext>
            </a:extLst>
          </p:cNvPr>
          <p:cNvSpPr/>
          <p:nvPr/>
        </p:nvSpPr>
        <p:spPr>
          <a:xfrm>
            <a:off x="4752498" y="51605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7C3E7E4A-6732-420C-9B11-EF39532025A7}"/>
              </a:ext>
            </a:extLst>
          </p:cNvPr>
          <p:cNvSpPr/>
          <p:nvPr/>
        </p:nvSpPr>
        <p:spPr>
          <a:xfrm>
            <a:off x="5214316" y="43800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E2D257B5-2D7A-4EDF-A1B5-F8F4562AF463}"/>
              </a:ext>
            </a:extLst>
          </p:cNvPr>
          <p:cNvSpPr/>
          <p:nvPr/>
        </p:nvSpPr>
        <p:spPr>
          <a:xfrm>
            <a:off x="5214316" y="28191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EBE11B83-E713-4F5F-8699-5C37372F972E}"/>
              </a:ext>
            </a:extLst>
          </p:cNvPr>
          <p:cNvSpPr/>
          <p:nvPr/>
        </p:nvSpPr>
        <p:spPr>
          <a:xfrm>
            <a:off x="5325152" y="35995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80B44335-AB22-4669-AC9B-1929B0F54470}"/>
              </a:ext>
            </a:extLst>
          </p:cNvPr>
          <p:cNvCxnSpPr/>
          <p:nvPr/>
        </p:nvCxnSpPr>
        <p:spPr>
          <a:xfrm flipV="1">
            <a:off x="5045065" y="18099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2BAF8865-90F3-4582-9F45-6A6229B7BA39}"/>
              </a:ext>
            </a:extLst>
          </p:cNvPr>
          <p:cNvCxnSpPr>
            <a:cxnSpLocks/>
          </p:cNvCxnSpPr>
          <p:nvPr/>
        </p:nvCxnSpPr>
        <p:spPr>
          <a:xfrm flipV="1">
            <a:off x="5506206" y="27716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B0B24587-7100-4191-9481-042D6CF89318}"/>
              </a:ext>
            </a:extLst>
          </p:cNvPr>
          <p:cNvCxnSpPr>
            <a:cxnSpLocks/>
          </p:cNvCxnSpPr>
          <p:nvPr/>
        </p:nvCxnSpPr>
        <p:spPr>
          <a:xfrm>
            <a:off x="5658391" y="37199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DE38C65E-C113-4694-A73C-E498FC8BC494}"/>
              </a:ext>
            </a:extLst>
          </p:cNvPr>
          <p:cNvCxnSpPr/>
          <p:nvPr/>
        </p:nvCxnSpPr>
        <p:spPr>
          <a:xfrm>
            <a:off x="5045065" y="54047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C7BC7AC-E2AB-4B34-8867-58871B22213B}"/>
              </a:ext>
            </a:extLst>
          </p:cNvPr>
          <p:cNvCxnSpPr>
            <a:cxnSpLocks/>
          </p:cNvCxnSpPr>
          <p:nvPr/>
        </p:nvCxnSpPr>
        <p:spPr>
          <a:xfrm>
            <a:off x="5506206" y="45731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4911ED3-7FDF-4704-B3AD-0B4102D9F7EB}"/>
              </a:ext>
            </a:extLst>
          </p:cNvPr>
          <p:cNvSpPr txBox="1"/>
          <p:nvPr/>
        </p:nvSpPr>
        <p:spPr>
          <a:xfrm>
            <a:off x="2311162" y="35908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9BB1F75C-8E2B-4CF9-BA99-DA5507EBF5E3}"/>
              </a:ext>
            </a:extLst>
          </p:cNvPr>
          <p:cNvGrpSpPr/>
          <p:nvPr/>
        </p:nvGrpSpPr>
        <p:grpSpPr>
          <a:xfrm>
            <a:off x="5693112" y="14477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49D91D34-3FBA-45A3-A007-D16061A5AD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21A4A1D6-E7D0-4E0E-B5BC-F9DECEDE9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6" name="Freeform 7">
              <a:extLst>
                <a:ext uri="{FF2B5EF4-FFF2-40B4-BE49-F238E27FC236}">
                  <a16:creationId xmlns="" xmlns:a16="http://schemas.microsoft.com/office/drawing/2014/main" id="{8E54891F-252D-40F5-89AF-D0392CB8C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7" name="Freeform 8">
              <a:extLst>
                <a:ext uri="{FF2B5EF4-FFF2-40B4-BE49-F238E27FC236}">
                  <a16:creationId xmlns="" xmlns:a16="http://schemas.microsoft.com/office/drawing/2014/main" id="{FF9D5C80-1EFF-4D5C-8BD3-29763E1D4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8" name="Freeform 9">
              <a:extLst>
                <a:ext uri="{FF2B5EF4-FFF2-40B4-BE49-F238E27FC236}">
                  <a16:creationId xmlns="" xmlns:a16="http://schemas.microsoft.com/office/drawing/2014/main" id="{280C2C0A-EBD3-4562-85FC-764ECC8D1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9" name="Freeform 10">
              <a:extLst>
                <a:ext uri="{FF2B5EF4-FFF2-40B4-BE49-F238E27FC236}">
                  <a16:creationId xmlns="" xmlns:a16="http://schemas.microsoft.com/office/drawing/2014/main" id="{EE625CA2-1896-4EFE-9617-EBA541481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0" name="Freeform 11">
              <a:extLst>
                <a:ext uri="{FF2B5EF4-FFF2-40B4-BE49-F238E27FC236}">
                  <a16:creationId xmlns="" xmlns:a16="http://schemas.microsoft.com/office/drawing/2014/main" id="{B31D4501-1AF8-4338-A360-1A847D67B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12">
              <a:extLst>
                <a:ext uri="{FF2B5EF4-FFF2-40B4-BE49-F238E27FC236}">
                  <a16:creationId xmlns="" xmlns:a16="http://schemas.microsoft.com/office/drawing/2014/main" id="{43A3F160-FA9D-4464-A3E1-B9F8A2CF9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2" name="Freeform 13">
              <a:extLst>
                <a:ext uri="{FF2B5EF4-FFF2-40B4-BE49-F238E27FC236}">
                  <a16:creationId xmlns="" xmlns:a16="http://schemas.microsoft.com/office/drawing/2014/main" id="{B74EAE4F-B1BF-449B-BE66-A62429A46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3" name="Freeform 14">
              <a:extLst>
                <a:ext uri="{FF2B5EF4-FFF2-40B4-BE49-F238E27FC236}">
                  <a16:creationId xmlns="" xmlns:a16="http://schemas.microsoft.com/office/drawing/2014/main" id="{929AFE74-29E8-4006-93B1-A1EDE13A2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54" name="Freeform 18">
            <a:extLst>
              <a:ext uri="{FF2B5EF4-FFF2-40B4-BE49-F238E27FC236}">
                <a16:creationId xmlns="" xmlns:a16="http://schemas.microsoft.com/office/drawing/2014/main" id="{8071EDC3-BE15-4DF6-9621-EED01DA7AA74}"/>
              </a:ext>
            </a:extLst>
          </p:cNvPr>
          <p:cNvSpPr>
            <a:spLocks noEditPoints="1"/>
          </p:cNvSpPr>
          <p:nvPr/>
        </p:nvSpPr>
        <p:spPr bwMode="auto">
          <a:xfrm>
            <a:off x="5690146" y="56691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050BE53C-AEB9-4828-854F-15B1827811E0}"/>
              </a:ext>
            </a:extLst>
          </p:cNvPr>
          <p:cNvGrpSpPr/>
          <p:nvPr/>
        </p:nvGrpSpPr>
        <p:grpSpPr>
          <a:xfrm>
            <a:off x="6220504" y="25554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56" name="Freeform 22">
              <a:extLst>
                <a:ext uri="{FF2B5EF4-FFF2-40B4-BE49-F238E27FC236}">
                  <a16:creationId xmlns="" xmlns:a16="http://schemas.microsoft.com/office/drawing/2014/main" id="{E069CCCF-ADBE-4D03-B6D8-E028305FD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="" xmlns:a16="http://schemas.microsoft.com/office/drawing/2014/main" id="{0ED6371A-B85B-49F8-9100-BE99716FC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="" xmlns:a16="http://schemas.microsoft.com/office/drawing/2014/main" id="{75A95ACB-074D-4862-91A7-1F30341190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82BE04-2E15-4589-B709-43DC87F858D6}"/>
              </a:ext>
            </a:extLst>
          </p:cNvPr>
          <p:cNvGrpSpPr/>
          <p:nvPr/>
        </p:nvGrpSpPr>
        <p:grpSpPr>
          <a:xfrm>
            <a:off x="6584939" y="35579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60" name="Freeform 28">
              <a:extLst>
                <a:ext uri="{FF2B5EF4-FFF2-40B4-BE49-F238E27FC236}">
                  <a16:creationId xmlns="" xmlns:a16="http://schemas.microsoft.com/office/drawing/2014/main" id="{B29F2C2D-EC5E-4316-9FE1-D4CAA6883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1" name="Freeform 29">
              <a:extLst>
                <a:ext uri="{FF2B5EF4-FFF2-40B4-BE49-F238E27FC236}">
                  <a16:creationId xmlns="" xmlns:a16="http://schemas.microsoft.com/office/drawing/2014/main" id="{0991E96F-05A8-4FEF-AB3A-08B38C59D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2" name="Freeform 30">
              <a:extLst>
                <a:ext uri="{FF2B5EF4-FFF2-40B4-BE49-F238E27FC236}">
                  <a16:creationId xmlns="" xmlns:a16="http://schemas.microsoft.com/office/drawing/2014/main" id="{37590FBA-8627-476F-A847-B88CE6D0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B1B868E2-2C8B-43B8-B1A5-C8C20F3F5E4A}"/>
              </a:ext>
            </a:extLst>
          </p:cNvPr>
          <p:cNvGrpSpPr/>
          <p:nvPr/>
        </p:nvGrpSpPr>
        <p:grpSpPr>
          <a:xfrm>
            <a:off x="6203317" y="46182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64" name="Freeform 34">
              <a:extLst>
                <a:ext uri="{FF2B5EF4-FFF2-40B4-BE49-F238E27FC236}">
                  <a16:creationId xmlns="" xmlns:a16="http://schemas.microsoft.com/office/drawing/2014/main" id="{AB7B7DD3-59AE-4F77-AFF2-52E1D5602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5" name="Freeform 35">
              <a:extLst>
                <a:ext uri="{FF2B5EF4-FFF2-40B4-BE49-F238E27FC236}">
                  <a16:creationId xmlns="" xmlns:a16="http://schemas.microsoft.com/office/drawing/2014/main" id="{2552A673-1CCB-4212-9383-233EFD768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6" name="Freeform 36">
              <a:extLst>
                <a:ext uri="{FF2B5EF4-FFF2-40B4-BE49-F238E27FC236}">
                  <a16:creationId xmlns="" xmlns:a16="http://schemas.microsoft.com/office/drawing/2014/main" id="{70128A0B-921E-4620-88AE-408DD0F23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6CA07A21-A566-4F8D-AA97-B213F9578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139D4BD6-CD61-417C-9924-AF5B83739C17}"/>
              </a:ext>
            </a:extLst>
          </p:cNvPr>
          <p:cNvSpPr txBox="1"/>
          <p:nvPr/>
        </p:nvSpPr>
        <p:spPr>
          <a:xfrm>
            <a:off x="6759492" y="14705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4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AD35C536-EC12-4B1E-B327-ED0FF2CF2EEA}"/>
              </a:ext>
            </a:extLst>
          </p:cNvPr>
          <p:cNvSpPr txBox="1"/>
          <p:nvPr/>
        </p:nvSpPr>
        <p:spPr>
          <a:xfrm>
            <a:off x="6481200" y="54999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E6E50298-77AB-4717-ACA5-9DB8BADE0FBF}"/>
              </a:ext>
            </a:extLst>
          </p:cNvPr>
          <p:cNvSpPr txBox="1"/>
          <p:nvPr/>
        </p:nvSpPr>
        <p:spPr>
          <a:xfrm>
            <a:off x="7175129" y="25230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5A0364C0-C5A4-4D8C-BF18-E742FF0BB463}"/>
              </a:ext>
            </a:extLst>
          </p:cNvPr>
          <p:cNvSpPr txBox="1"/>
          <p:nvPr/>
        </p:nvSpPr>
        <p:spPr>
          <a:xfrm>
            <a:off x="6910089" y="46146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FDE1EF55-4A64-4155-8BFE-1338EF03D6AA}"/>
              </a:ext>
            </a:extLst>
          </p:cNvPr>
          <p:cNvSpPr txBox="1"/>
          <p:nvPr/>
        </p:nvSpPr>
        <p:spPr>
          <a:xfrm>
            <a:off x="7263481" y="34002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5"/>
              </a:rPr>
              <a:t>Click</a:t>
            </a:r>
            <a:r>
              <a:rPr lang="en-US" sz="2000" dirty="0">
                <a:latin typeface="Segoe UI" panose="020B0502040204020203" pitchFamily="34" charset="0"/>
              </a:rPr>
              <a:t/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27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CDS name and continue……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Fiori App on top of CDS View with Dynamic Feature’s like Search , Filter Bar ,Navigation etc.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292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Comparison Between CDS v/s DDIC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Use Cases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US" sz="1800" dirty="0" smtClean="0">
                <a:solidFill>
                  <a:schemeClr val="bg1"/>
                </a:solidFill>
              </a:rPr>
              <a:t>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Introduction to OData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</a:t>
            </a:r>
            <a:r>
              <a:rPr lang="en-US" sz="1800" dirty="0" smtClean="0">
                <a:solidFill>
                  <a:schemeClr val="bg1"/>
                </a:solidFill>
              </a:rPr>
              <a:t>Views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Setup</a:t>
            </a:r>
            <a:r>
              <a:rPr lang="en-US" sz="1800" dirty="0" smtClean="0">
                <a:solidFill>
                  <a:schemeClr val="bg1"/>
                </a:solidFill>
              </a:rPr>
              <a:t> BAS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Comparison of CDS v/s DDIC Views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7D674812-5496-48E2-97C8-55A836284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61908"/>
              </p:ext>
            </p:extLst>
          </p:nvPr>
        </p:nvGraphicFramePr>
        <p:xfrm>
          <a:off x="491861" y="908720"/>
          <a:ext cx="10571103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856">
                  <a:extLst>
                    <a:ext uri="{9D8B030D-6E8A-4147-A177-3AD203B41FA5}">
                      <a16:colId xmlns:a16="http://schemas.microsoft.com/office/drawing/2014/main" xmlns="" val="607046596"/>
                    </a:ext>
                  </a:extLst>
                </a:gridCol>
                <a:gridCol w="2786958">
                  <a:extLst>
                    <a:ext uri="{9D8B030D-6E8A-4147-A177-3AD203B41FA5}">
                      <a16:colId xmlns:a16="http://schemas.microsoft.com/office/drawing/2014/main" xmlns="" val="3443642035"/>
                    </a:ext>
                  </a:extLst>
                </a:gridCol>
                <a:gridCol w="2587289">
                  <a:extLst>
                    <a:ext uri="{9D8B030D-6E8A-4147-A177-3AD203B41FA5}">
                      <a16:colId xmlns:a16="http://schemas.microsoft.com/office/drawing/2014/main" xmlns="" val="3583602026"/>
                    </a:ext>
                  </a:extLst>
                </a:gridCol>
              </a:tblGrid>
              <a:tr h="450923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CDS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6598391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Code push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803376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95840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Outer Join and Unions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284466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 Expressions like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027767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Analytic Adoption </a:t>
                      </a:r>
                      <a:r>
                        <a:rPr lang="en-US" sz="1800" dirty="0"/>
                        <a:t>(SAC, S/4HANA Embedded)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227899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Ready-to-use Content by 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4170030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Extensions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796804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OData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 (Manual – SEGW)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989798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Type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6596778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Metadata Extension and 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475370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Built-in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960088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7513439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Ready-made system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$session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1143134"/>
                  </a:ext>
                </a:extLst>
              </a:tr>
            </a:tbl>
          </a:graphicData>
        </a:graphic>
      </p:graphicFrame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05650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11">
            <a:extLst>
              <a:ext uri="{FF2B5EF4-FFF2-40B4-BE49-F238E27FC236}">
                <a16:creationId xmlns:a16="http://schemas.microsoft.com/office/drawing/2014/main" xmlns="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xmlns="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xmlns="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xmlns="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xmlns="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0018F12-D2F9-469A-A071-EBB5B4814F87}"/>
              </a:ext>
            </a:extLst>
          </p:cNvPr>
          <p:cNvSpPr/>
          <p:nvPr/>
        </p:nvSpPr>
        <p:spPr>
          <a:xfrm>
            <a:off x="5054536" y="4349638"/>
            <a:ext cx="183196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Practices in Association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72820C-F5FD-4A88-B639-E32106C5BDAD}"/>
              </a:ext>
            </a:extLst>
          </p:cNvPr>
          <p:cNvSpPr txBox="1"/>
          <p:nvPr/>
        </p:nvSpPr>
        <p:spPr>
          <a:xfrm>
            <a:off x="696316" y="1052736"/>
            <a:ext cx="11014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 must be given an alias name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name should start with underscore _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Associations are of 2 types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Ad-Hoc Association (Which forces Join)</a:t>
            </a:r>
          </a:p>
          <a:p>
            <a:pPr marL="742950" lvl="1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Exposed Association (which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is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ondemand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should only use ad-hoc, if its absolutely necessary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have multiple associations in one view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An association would have cardinality as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min..max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Min </a:t>
            </a: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 0,1 and max  1, 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0..1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1..1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1..*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association[1] – this means min is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980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Introduction to OData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" y="1103164"/>
            <a:ext cx="107253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OData is </a:t>
            </a:r>
            <a:r>
              <a:rPr lang="en-US" sz="1800" b="1" dirty="0">
                <a:solidFill>
                  <a:schemeClr val="bg1"/>
                </a:solidFill>
              </a:rPr>
              <a:t>open data protocol</a:t>
            </a:r>
            <a:r>
              <a:rPr lang="en-US" sz="1800" dirty="0">
                <a:solidFill>
                  <a:schemeClr val="bg1"/>
                </a:solidFill>
              </a:rPr>
              <a:t>, it is used to create REST based services, initially developed by the OASIS (Organization for the Advancement of Structured Information Standards) company later acquired by Microsoft and make open source.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simplest definition of OData would be that it is a standardized protocol built over existing HTTP and REST protocols supporting CRUD (Create, Read, Update, Delete) operations for creating and consuming data APIs.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Currently OData is widely used for exposing data.</a:t>
            </a:r>
          </a:p>
        </p:txBody>
      </p:sp>
      <p:pic>
        <p:nvPicPr>
          <p:cNvPr id="10" name="Picture 2" descr="OData – Everything that you need to know (Part 4)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2901433"/>
            <a:ext cx="5726849" cy="38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4514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9355</TotalTime>
  <Words>904</Words>
  <Application>Microsoft Office PowerPoint</Application>
  <PresentationFormat>Custom</PresentationFormat>
  <Paragraphs>236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Arial Unicode MS</vt:lpstr>
      <vt:lpstr>Arial</vt:lpstr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12</vt:lpstr>
      <vt:lpstr>Comparison of CDS v/s DDIC Views</vt:lpstr>
      <vt:lpstr>When to Use which Annotation</vt:lpstr>
      <vt:lpstr>CDS: Common Basics for Domain Specific Framework </vt:lpstr>
      <vt:lpstr>CDS Associations</vt:lpstr>
      <vt:lpstr>CDS Associations : Advantages</vt:lpstr>
      <vt:lpstr>Best Practices in Association</vt:lpstr>
      <vt:lpstr>Introduction to OData</vt:lpstr>
      <vt:lpstr>Create ODATA on top of CDS</vt:lpstr>
      <vt:lpstr>Exercise </vt:lpstr>
      <vt:lpstr>Setup BAS (Business Application Studio )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272</cp:revision>
  <dcterms:created xsi:type="dcterms:W3CDTF">2013-09-12T13:05:01Z</dcterms:created>
  <dcterms:modified xsi:type="dcterms:W3CDTF">2021-11-09T04:45:31Z</dcterms:modified>
</cp:coreProperties>
</file>